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5" r:id="rId1"/>
  </p:sldMasterIdLst>
  <p:notesMasterIdLst>
    <p:notesMasterId r:id="rId15"/>
  </p:notesMasterIdLst>
  <p:handoutMasterIdLst>
    <p:handoutMasterId r:id="rId16"/>
  </p:handoutMasterIdLst>
  <p:sldIdLst>
    <p:sldId id="265" r:id="rId2"/>
    <p:sldId id="332" r:id="rId3"/>
    <p:sldId id="324" r:id="rId4"/>
    <p:sldId id="325" r:id="rId5"/>
    <p:sldId id="322" r:id="rId6"/>
    <p:sldId id="329" r:id="rId7"/>
    <p:sldId id="326" r:id="rId8"/>
    <p:sldId id="331" r:id="rId9"/>
    <p:sldId id="320" r:id="rId10"/>
    <p:sldId id="305" r:id="rId11"/>
    <p:sldId id="330" r:id="rId12"/>
    <p:sldId id="327" r:id="rId13"/>
    <p:sldId id="263" r:id="rId14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81" autoAdjust="0"/>
    <p:restoredTop sz="94603" autoAdjust="0"/>
  </p:normalViewPr>
  <p:slideViewPr>
    <p:cSldViewPr snapToGrid="0" snapToObjects="1" showGuides="1">
      <p:cViewPr varScale="1">
        <p:scale>
          <a:sx n="169" d="100"/>
          <a:sy n="169" d="100"/>
        </p:scale>
        <p:origin x="512" y="18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8DC9D0-6969-E3AF-F800-D9D18533B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8FF7E8-A4A5-78B4-C694-3ABC48FB4B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F3BE63-8402-16F5-1B12-B601E2D5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A2DE656-A592-3752-E73A-E4A903F9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F217D-F914-B081-F960-386BC571D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27846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B14916-038A-1236-E094-C4CD4C4E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F6EB8D-075C-8184-2070-9EF112450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308DAF-BED1-5127-6472-826FE9BB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420199-96FC-F6AE-E5A2-3C3DE72C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EEE5050-A491-97A0-763D-65EE3782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649799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84970DB-9B08-68FF-2EEC-569B2CA7EE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255BAEF-7C4A-E113-6C02-3659FD7897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228BFC-44F9-C55E-BC4C-B1AD732F6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15E40BB-30FC-F76C-B83F-39165BBE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E60556-B6EA-424D-4D49-1167DB79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80608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2704087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40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740827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855334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257912556"/>
      </p:ext>
    </p:extLst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692550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810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16A1FA-EC7C-DE5F-8122-375E74655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BC9275-22AE-9317-56B9-BED3DB384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000E2FC-0B4D-2C53-BB4A-C187316E2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38CAA4-7F02-C962-C5C8-7634D7528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EA350DA-4A18-CF37-F859-25D4193FF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783245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A8E8A9-7B15-872E-4124-F6E2B0CA4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9622236-63AE-A2F5-29E5-573C522EA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4F2F32-C390-562A-91CC-3BFE8F3E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3AA2D7D-1A80-C4AB-EE82-14382BF1B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582154-D960-2271-2B3F-12152949B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76177"/>
      </p:ext>
    </p:extLst>
  </p:cSld>
  <p:clrMapOvr>
    <a:masterClrMapping/>
  </p:clrMapOvr>
  <p:hf sldNum="0"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70FFA3-2A81-982E-D28E-8BF8A5BE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AC60C93-5FD9-DCDD-6C55-682AC09BF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D7E43E-52C8-B6E6-3C4E-4B4F620F30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EB969B9-F92D-5109-8F6E-2F2F82A1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9310F6-CFEB-F74B-DC25-637F63446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7ADDB94-5981-1456-9C0E-EC91E3CCD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158719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9F03A-8C43-0E43-A7F4-3A855CF7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77E45E-58A3-4946-2BEB-0976F77B44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F3AF67-B79A-9597-B016-018116302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381C3F-D54F-9D09-FDBE-BEEC5294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E7FD08-4B99-8C6F-D4FB-9AFFC27A69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1911059-82A3-A677-4E01-1B4EF779D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69061101-DB12-66B8-EE46-2792C8A43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472F016-3663-43F2-7CC0-33E9572C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444706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92FBE9-8AF7-0CC7-E2FF-88DEFE3F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01682AC-4BE2-0F7B-9291-5CAAEDACB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460D519-2A60-59EE-2F9E-8E6B8901E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5BCF2C-B62D-80B2-B39A-789C72B0A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01647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F24680E-0B6A-F98D-8B88-9F0EEBE93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D352D89-C22B-9997-F72B-27400F5F2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7C2592B-76D3-A945-B6CD-A1A830E0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487299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79B8A-D338-3A45-DBD9-7363F6659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5440D4-B5BA-6394-B55E-5CF90F0D3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8CE01BF-1388-981D-B8EF-0D3EA3804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D1C7CDB-6936-0B32-4A7B-FA5E13A30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05A6A34-492A-451D-C955-F2CED578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6A303A9-F554-3562-A797-1A5381C1B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697213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2AE980-AA7C-399F-9486-C8CB1E79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D937E59A-6306-B135-09C4-C74D4ADDDB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86B380E-68DE-BD1A-8236-8B501A4A2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D0F8CD-102C-3DEA-76D8-F6CD45CE4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10/10/25</a:t>
            </a:fld>
            <a:endParaRPr lang="en-US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71B9E4-0DBD-A89E-AA72-8A34EDACB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E8C6458-26D9-11E5-E355-E30835FA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969460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DF811-AE28-ABFA-FBA3-478C3B8F9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23729EE-9582-2200-B902-2DDD092B3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89581D-3292-68FC-D2A2-5F014B302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10/10/25</a:t>
            </a:fld>
            <a:endParaRPr lang="en-US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D30004-3029-8196-5CE0-4691FFD1D1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865D10-B44B-FCEC-C96C-F76A2D00E5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CA6CE2-C0FB-C3E0-660D-24F697507C65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299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  <p:sldLayoutId id="2147483947" r:id="rId12"/>
    <p:sldLayoutId id="2147483948" r:id="rId13"/>
    <p:sldLayoutId id="2147483949" r:id="rId14"/>
    <p:sldLayoutId id="2147483950" r:id="rId15"/>
    <p:sldLayoutId id="2147483951" r:id="rId16"/>
    <p:sldLayoutId id="2147483952" r:id="rId17"/>
    <p:sldLayoutId id="2147483953" r:id="rId18"/>
    <p:sldLayoutId id="2147483954" r:id="rId19"/>
    <p:sldLayoutId id="2147483885" r:id="rId20"/>
    <p:sldLayoutId id="2147483877" r:id="rId21"/>
    <p:sldLayoutId id="2147483891" r:id="rId22"/>
    <p:sldLayoutId id="2147483883" r:id="rId23"/>
    <p:sldLayoutId id="2147483888" r:id="rId24"/>
    <p:sldLayoutId id="2147483892" r:id="rId25"/>
    <p:sldLayoutId id="2147483886" r:id="rId26"/>
    <p:sldLayoutId id="2147483889" r:id="rId27"/>
    <p:sldLayoutId id="2147483893" r:id="rId28"/>
    <p:sldLayoutId id="2147483887" r:id="rId29"/>
    <p:sldLayoutId id="2147483880" r:id="rId30"/>
    <p:sldLayoutId id="2147483875" r:id="rId31"/>
    <p:sldLayoutId id="2147483881" r:id="rId32"/>
    <p:sldLayoutId id="2147483882" r:id="rId33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866900"/>
            <a:ext cx="6400800" cy="704850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  <a:latin typeface="Golos Text" panose="020B0503020202020204"/>
              </a:rPr>
              <a:t>Магазин «Дюймовочка»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4826EF-920E-6BD4-07FA-C2DDC4E68EB7}"/>
              </a:ext>
            </a:extLst>
          </p:cNvPr>
          <p:cNvSpPr txBox="1"/>
          <p:nvPr/>
        </p:nvSpPr>
        <p:spPr>
          <a:xfrm>
            <a:off x="0" y="3942081"/>
            <a:ext cx="4158831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ru-RU" sz="2300" b="1" dirty="0">
                <a:solidFill>
                  <a:srgbClr val="FFFFFF"/>
                </a:solidFill>
                <a:latin typeface="Golos Text" panose="020B0503020202020204"/>
                <a:ea typeface="+mj-ea"/>
                <a:cs typeface="+mj-cs"/>
              </a:rPr>
              <a:t>Преподаватели:</a:t>
            </a:r>
          </a:p>
          <a:p>
            <a:r>
              <a:rPr lang="ru-RU" sz="2300" b="1" dirty="0">
                <a:solidFill>
                  <a:srgbClr val="FFFFFF"/>
                </a:solidFill>
                <a:latin typeface="Golos Text" panose="020B0503020202020204"/>
                <a:ea typeface="+mj-ea"/>
                <a:cs typeface="+mj-cs"/>
              </a:rPr>
              <a:t>Белов Александр Олегович </a:t>
            </a:r>
            <a:br>
              <a:rPr lang="ru-RU" sz="2300" b="1" dirty="0">
                <a:solidFill>
                  <a:srgbClr val="FFFFFF"/>
                </a:solidFill>
                <a:latin typeface="Golos Text" panose="020B0503020202020204"/>
                <a:ea typeface="+mj-ea"/>
                <a:cs typeface="+mj-cs"/>
              </a:rPr>
            </a:br>
            <a:r>
              <a:rPr lang="ru-RU" sz="2300" b="1" dirty="0">
                <a:solidFill>
                  <a:srgbClr val="FFFFFF"/>
                </a:solidFill>
                <a:latin typeface="Golos Text" panose="020B0503020202020204"/>
                <a:ea typeface="+mj-ea"/>
                <a:cs typeface="+mj-cs"/>
              </a:rPr>
              <a:t>Говорова Марина Михайловна</a:t>
            </a:r>
          </a:p>
          <a:p>
            <a:br>
              <a:rPr lang="ru-RU" dirty="0"/>
            </a:br>
            <a:br>
              <a:rPr lang="ru-RU" dirty="0"/>
            </a:b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A8D1B-77B3-9B90-9430-01B2917ED9BC}"/>
              </a:ext>
            </a:extLst>
          </p:cNvPr>
          <p:cNvSpPr txBox="1"/>
          <p:nvPr/>
        </p:nvSpPr>
        <p:spPr>
          <a:xfrm>
            <a:off x="1998617" y="3585117"/>
            <a:ext cx="714538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ru-RU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Студены: </a:t>
            </a:r>
            <a:endParaRPr lang="ru-RU" b="1" i="0" u="none" strike="noStrike" dirty="0">
              <a:solidFill>
                <a:srgbClr val="000000"/>
              </a:solidFill>
              <a:effectLst/>
            </a:endParaRPr>
          </a:p>
          <a:p>
            <a:pPr lvl="4" algn="r"/>
            <a:r>
              <a:rPr lang="ru-RU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Ашур Амир </a:t>
            </a:r>
            <a:r>
              <a:rPr lang="ru-RU" b="1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Куссаевич</a:t>
            </a:r>
            <a:r>
              <a:rPr lang="ru-RU" b="1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К3239</a:t>
            </a:r>
            <a:endParaRPr lang="ru-RU" b="1" i="0" u="none" strike="noStrike" dirty="0">
              <a:solidFill>
                <a:srgbClr val="000000"/>
              </a:solidFill>
              <a:effectLst/>
            </a:endParaRPr>
          </a:p>
          <a:p>
            <a:pPr lvl="8" algn="r"/>
            <a:r>
              <a:rPr lang="ru-RU" b="1" dirty="0" err="1">
                <a:solidFill>
                  <a:srgbClr val="FFFFFF"/>
                </a:solidFill>
                <a:latin typeface="Calibri" panose="020F0502020204030204" pitchFamily="34" charset="0"/>
              </a:rPr>
              <a:t>Дидык</a:t>
            </a:r>
            <a:r>
              <a:rPr lang="ru-RU" b="1" dirty="0">
                <a:solidFill>
                  <a:srgbClr val="FFFFFF"/>
                </a:solidFill>
                <a:latin typeface="Calibri" panose="020F0502020204030204" pitchFamily="34" charset="0"/>
              </a:rPr>
              <a:t> Глеб Олегович К3239</a:t>
            </a:r>
          </a:p>
          <a:p>
            <a:pPr lvl="6" algn="r"/>
            <a:r>
              <a:rPr lang="ru-RU" b="1" dirty="0">
                <a:solidFill>
                  <a:srgbClr val="FFFFFF"/>
                </a:solidFill>
                <a:latin typeface="Calibri" panose="020F0502020204030204" pitchFamily="34" charset="0"/>
              </a:rPr>
              <a:t>Котков Дмитрий Александрович К3240</a:t>
            </a:r>
          </a:p>
          <a:p>
            <a:pPr lvl="6" algn="r"/>
            <a:r>
              <a:rPr lang="ru-RU" b="1" dirty="0" err="1">
                <a:solidFill>
                  <a:srgbClr val="FFFFFF"/>
                </a:solidFill>
                <a:latin typeface="Calibri" panose="020F0502020204030204" pitchFamily="34" charset="0"/>
              </a:rPr>
              <a:t>Голинский</a:t>
            </a:r>
            <a:r>
              <a:rPr lang="ru-RU" b="1" dirty="0">
                <a:solidFill>
                  <a:srgbClr val="FFFFFF"/>
                </a:solidFill>
                <a:latin typeface="Calibri" panose="020F0502020204030204" pitchFamily="34" charset="0"/>
              </a:rPr>
              <a:t> Данила Владимирович </a:t>
            </a:r>
            <a:r>
              <a:rPr lang="en-US" b="1" dirty="0">
                <a:solidFill>
                  <a:srgbClr val="FFFFFF"/>
                </a:solidFill>
                <a:latin typeface="Calibri" panose="020F0502020204030204" pitchFamily="34" charset="0"/>
              </a:rPr>
              <a:t>K3240</a:t>
            </a:r>
          </a:p>
          <a:p>
            <a:pPr lvl="5"/>
            <a:br>
              <a:rPr lang="en-US" b="1" dirty="0"/>
            </a:b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334"/>
            <a:ext cx="6824382" cy="527284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rgbClr val="0F1115"/>
                </a:solidFill>
                <a:latin typeface="quote-cjk-patch"/>
              </a:rPr>
              <a:t>Матрица списка событий</a:t>
            </a:r>
            <a:endParaRPr lang="ru-RU" sz="2600" dirty="0"/>
          </a:p>
        </p:txBody>
      </p:sp>
      <p:graphicFrame>
        <p:nvGraphicFramePr>
          <p:cNvPr id="2" name="Объект 3">
            <a:extLst>
              <a:ext uri="{FF2B5EF4-FFF2-40B4-BE49-F238E27FC236}">
                <a16:creationId xmlns:a16="http://schemas.microsoft.com/office/drawing/2014/main" id="{4FF433D0-4C57-CD18-286D-EF4F8A93B5C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80733322"/>
              </p:ext>
            </p:extLst>
          </p:nvPr>
        </p:nvGraphicFramePr>
        <p:xfrm>
          <a:off x="457200" y="744618"/>
          <a:ext cx="8318090" cy="4259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1690">
                  <a:extLst>
                    <a:ext uri="{9D8B030D-6E8A-4147-A177-3AD203B41FA5}">
                      <a16:colId xmlns:a16="http://schemas.microsoft.com/office/drawing/2014/main" val="3001747666"/>
                    </a:ext>
                  </a:extLst>
                </a:gridCol>
                <a:gridCol w="2698955">
                  <a:extLst>
                    <a:ext uri="{9D8B030D-6E8A-4147-A177-3AD203B41FA5}">
                      <a16:colId xmlns:a16="http://schemas.microsoft.com/office/drawing/2014/main" val="2413668914"/>
                    </a:ext>
                  </a:extLst>
                </a:gridCol>
                <a:gridCol w="2787445">
                  <a:extLst>
                    <a:ext uri="{9D8B030D-6E8A-4147-A177-3AD203B41FA5}">
                      <a16:colId xmlns:a16="http://schemas.microsoft.com/office/drawing/2014/main" val="2540815313"/>
                    </a:ext>
                  </a:extLst>
                </a:gridCol>
              </a:tblGrid>
              <a:tr h="195978">
                <a:tc>
                  <a:txBody>
                    <a:bodyPr/>
                    <a:lstStyle/>
                    <a:p>
                      <a:r>
                        <a:rPr lang="ru-RU" sz="2000" b="1" dirty="0"/>
                        <a:t>Название процесса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Входные потоки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Выходные потоки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11622"/>
                  </a:ext>
                </a:extLst>
              </a:tr>
              <a:tr h="652616">
                <a:tc>
                  <a:txBody>
                    <a:bodyPr/>
                    <a:lstStyle/>
                    <a:p>
                      <a:r>
                        <a:rPr lang="ru-RU" sz="135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Оформление заказа и продажи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Запрос на товар (от Клиента/Продавца)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наличии (из Базы товаров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Чек / Накладная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продаже (в Базу продаж)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Обновленные данные об остатках (в Базу товаров)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679396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135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Обработка возвратов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Заявка на возврат (от Клиента)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покупке (из Базы продаж)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Акт возврата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для возврата денег (в </a:t>
                      </a:r>
                      <a:r>
                        <a:rPr lang="ru-RU" sz="135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Фин.учет</a:t>
                      </a: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Обновленные данные об остатках (в Базу товаров)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47919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135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Управление закупками</a:t>
                      </a:r>
                      <a:r>
                        <a:rPr lang="ru-RU" sz="20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об остатках (из Базы товаров) </a:t>
                      </a:r>
                      <a:br>
                        <a:rPr lang="ru-RU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План продаж (от Руководства)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Заявка поставщику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План закупки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20759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135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Финансовый учет и отчетность</a:t>
                      </a:r>
                      <a:r>
                        <a:rPr lang="ru-RU" sz="20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продажах (из Базы продаж) </a:t>
                      </a:r>
                      <a:br>
                        <a:rPr lang="ru-RU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возвратах </a:t>
                      </a:r>
                      <a:br>
                        <a:rPr lang="ru-RU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закупках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Финансовая отчетность (для Бухгалтера) </a:t>
                      </a:r>
                      <a:br>
                        <a:rPr lang="ru-RU" sz="1800" dirty="0"/>
                      </a:br>
                      <a:r>
                        <a:rPr lang="ru-RU" sz="135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Налоговая отчетность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081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А0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E78E32-031A-E458-6C6D-9CE1B12D4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23" r="954" b="1976"/>
          <a:stretch/>
        </p:blipFill>
        <p:spPr>
          <a:xfrm>
            <a:off x="122823" y="833718"/>
            <a:ext cx="8898353" cy="43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4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113" y="1233714"/>
            <a:ext cx="8097856" cy="3461377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300" i="0" u="none" strike="noStrike" dirty="0">
                <a:solidFill>
                  <a:srgbClr val="0F1115"/>
                </a:solidFill>
                <a:effectLst/>
                <a:latin typeface="quote-cjk-patch"/>
              </a:rPr>
              <a:t> Спроектирована функциональная модель АИС «Дюймовочка» с использованием методологии </a:t>
            </a:r>
            <a:r>
              <a:rPr lang="en-US" sz="2300" i="0" u="none" strike="noStrike" dirty="0">
                <a:solidFill>
                  <a:srgbClr val="0F1115"/>
                </a:solidFill>
                <a:effectLst/>
                <a:latin typeface="quote-cjk-patch"/>
              </a:rPr>
              <a:t>DFD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300" i="0" u="none" strike="noStrike" dirty="0">
                <a:solidFill>
                  <a:srgbClr val="0F1115"/>
                </a:solidFill>
                <a:effectLst/>
                <a:latin typeface="quote-cjk-patch"/>
              </a:rPr>
              <a:t> Определено назначение системы и выделены ключевые внешние сущности (Клиент, Поставщик, Бухгалтер, Юрист, Продавец)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300" i="0" u="none" strike="noStrike" dirty="0">
                <a:solidFill>
                  <a:srgbClr val="0F1115"/>
                </a:solidFill>
                <a:effectLst/>
                <a:latin typeface="quote-cjk-patch"/>
              </a:rPr>
              <a:t> Построены контекстная диаграмма (уровень А-0) и детализированная диаграмма (уровень А0), отражающие процессы управления продажами, закупками и учётом товаров</a:t>
            </a:r>
          </a:p>
          <a:p>
            <a:pPr algn="l"/>
            <a:endParaRPr lang="ru-RU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416941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1871636" y="4468762"/>
            <a:ext cx="692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Наши ТГ: 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@Amish88r, @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glebasynder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, @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pivpavgangsta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, @</a:t>
            </a:r>
            <a:r>
              <a:rPr lang="en-US" dirty="0" err="1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solitude_cake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 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309" y="1527464"/>
            <a:ext cx="7869381" cy="2645963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r>
              <a:rPr lang="ru-RU" sz="32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Спроектировать функциональную модель </a:t>
            </a:r>
            <a:r>
              <a:rPr lang="ru-RU" sz="32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АИС «Дюймовочка»</a:t>
            </a:r>
            <a:r>
              <a:rPr lang="ru-RU" sz="32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для автоматизации управления продажами, закупками и учётом товаров.</a:t>
            </a:r>
            <a:br>
              <a:rPr lang="en-US" sz="2300" dirty="0"/>
            </a:br>
            <a:br>
              <a:rPr lang="en-US" sz="2300" dirty="0"/>
            </a:br>
            <a:endParaRPr lang="ru-RU" sz="23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0073"/>
            <a:ext cx="6824382" cy="527284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3800" b="1" dirty="0">
                <a:solidFill>
                  <a:srgbClr val="FFFFFF"/>
                </a:solidFill>
                <a:latin typeface="Golos Text" panose="020B0503020202020204"/>
              </a:rPr>
              <a:t>Цель</a:t>
            </a:r>
            <a:br>
              <a:rPr lang="ru-RU" b="0" i="0" u="none" strike="noStrike" dirty="0">
                <a:solidFill>
                  <a:srgbClr val="000000"/>
                </a:solidFill>
                <a:effectLst/>
              </a:rPr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18314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7309" y="1527464"/>
            <a:ext cx="7869381" cy="3616036"/>
          </a:xfrm>
        </p:spPr>
        <p:txBody>
          <a:bodyPr>
            <a:noAutofit/>
          </a:bodyPr>
          <a:lstStyle/>
          <a:p>
            <a:pPr algn="ctr">
              <a:spcBef>
                <a:spcPts val="0"/>
              </a:spcBef>
            </a:pPr>
            <a:r>
              <a:rPr lang="ru-RU" sz="28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Для проектирования функциональной модели </a:t>
            </a:r>
            <a:r>
              <a:rPr lang="ru-RU" sz="2800" dirty="0">
                <a:solidFill>
                  <a:srgbClr val="0F1115"/>
                </a:solidFill>
                <a:latin typeface="quote-cjk-patch"/>
              </a:rPr>
              <a:t>использована методология </a:t>
            </a:r>
            <a:r>
              <a:rPr lang="en-US" sz="2800" b="1" dirty="0">
                <a:solidFill>
                  <a:srgbClr val="0F1115"/>
                </a:solidFill>
                <a:latin typeface="quote-cjk-patch"/>
              </a:rPr>
              <a:t>DFD</a:t>
            </a:r>
            <a:r>
              <a:rPr lang="en-US" sz="2800" dirty="0">
                <a:solidFill>
                  <a:srgbClr val="0F1115"/>
                </a:solidFill>
                <a:latin typeface="quote-cjk-patch"/>
              </a:rPr>
              <a:t>. </a:t>
            </a:r>
            <a:r>
              <a:rPr lang="ru-RU" sz="2800" dirty="0">
                <a:solidFill>
                  <a:srgbClr val="0F1115"/>
                </a:solidFill>
                <a:latin typeface="quote-cjk-patch"/>
              </a:rPr>
              <a:t>В качестве основного инструмента для построения диаграмм выбран </a:t>
            </a:r>
            <a:r>
              <a:rPr lang="en-US" sz="2800" b="1" dirty="0">
                <a:solidFill>
                  <a:srgbClr val="0F1115"/>
                </a:solidFill>
                <a:latin typeface="quote-cjk-patch"/>
              </a:rPr>
              <a:t>Freeform</a:t>
            </a:r>
            <a:r>
              <a:rPr lang="ru-RU" sz="2800" dirty="0">
                <a:solidFill>
                  <a:srgbClr val="0F1115"/>
                </a:solidFill>
                <a:latin typeface="quote-cjk-patch"/>
              </a:rPr>
              <a:t>,так как он позволяет наглядно отображать процессы, потоки данных и внешние сущности</a:t>
            </a:r>
            <a:r>
              <a:rPr lang="ru-RU" sz="28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.</a:t>
            </a:r>
            <a:br>
              <a:rPr lang="en-US" sz="2300" dirty="0"/>
            </a:br>
            <a:br>
              <a:rPr lang="en-US" sz="2300" dirty="0"/>
            </a:br>
            <a:endParaRPr lang="ru-RU" sz="2300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0073"/>
            <a:ext cx="6824382" cy="527284"/>
          </a:xfrm>
        </p:spPr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ru-RU" sz="3800" b="1" i="0" u="none" strike="noStrike" dirty="0">
                <a:solidFill>
                  <a:srgbClr val="FFFFFF"/>
                </a:solidFill>
                <a:effectLst/>
                <a:latin typeface="Golos Text" panose="020B0503020202020204"/>
              </a:rPr>
              <a:t>Методы и средства</a:t>
            </a:r>
            <a:br>
              <a:rPr lang="ru-RU" b="0" i="0" u="none" strike="noStrike" dirty="0">
                <a:solidFill>
                  <a:srgbClr val="000000"/>
                </a:solidFill>
                <a:effectLst/>
              </a:rPr>
            </a:br>
            <a:br>
              <a:rPr lang="ru-RU" dirty="0"/>
            </a:b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3AF81F-6A57-471A-5B51-24580DF103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584" r="4584"/>
          <a:stretch>
            <a:fillRect/>
          </a:stretch>
        </p:blipFill>
        <p:spPr/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Задачи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45243"/>
            <a:ext cx="3426823" cy="3425371"/>
          </a:xfrm>
        </p:spPr>
        <p:txBody>
          <a:bodyPr>
            <a:normAutofit fontScale="92500" lnSpcReduction="20000"/>
          </a:bodyPr>
          <a:lstStyle/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Определить назначение информационной системы.</a:t>
            </a: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Выделить основной процесс и внешние сущности.</a:t>
            </a: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Определить потоки данных между внешними сущностями и основным процессом.</a:t>
            </a: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Построить контекстную диаграмму (уровень А-0).</a:t>
            </a: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Провести декомпозицию основного процесса на подпроцессы и выявить связи между ними.</a:t>
            </a:r>
          </a:p>
          <a:p>
            <a:pPr algn="l">
              <a:buFont typeface="+mj-lt"/>
              <a:buAutoNum type="arabicPeriod"/>
            </a:pPr>
            <a:r>
              <a:rPr lang="ru-RU" sz="1800" dirty="0">
                <a:solidFill>
                  <a:srgbClr val="0F1115"/>
                </a:solidFill>
                <a:latin typeface="quote-cjk-patch"/>
              </a:rPr>
              <a:t>Построить детализированную диаграмму (уровень А0).</a:t>
            </a:r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 sz="2400" dirty="0">
                <a:solidFill>
                  <a:srgbClr val="0F1115"/>
                </a:solidFill>
                <a:latin typeface="quote-cjk-patch"/>
              </a:rPr>
              <a:t>Управление продажами, закупками и учётом товаров.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20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Основной процесс:</a:t>
            </a:r>
            <a:endParaRPr lang="ru-RU" sz="2000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831124"/>
            <a:ext cx="3635830" cy="1754034"/>
          </a:xfrm>
        </p:spPr>
        <p:txBody>
          <a:bodyPr>
            <a:noAutofit/>
          </a:bodyPr>
          <a:lstStyle/>
          <a:p>
            <a:r>
              <a:rPr lang="ru-RU" sz="24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Магазин модной одежды "Дюймовочка" (розничная торговля, работа с клиентами, учёт товаров и продаж).</a:t>
            </a:r>
            <a:endParaRPr lang="ru-RU" sz="2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sz="2000" b="1" u="none" dirty="0">
                <a:solidFill>
                  <a:srgbClr val="0F1115"/>
                </a:solidFill>
                <a:latin typeface="quote-cjk-patch"/>
              </a:rPr>
              <a:t>Предметная область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Внешние сущности и основной процесс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9090" y="1164646"/>
            <a:ext cx="3736428" cy="3447143"/>
          </a:xfrm>
        </p:spPr>
        <p:txBody>
          <a:bodyPr>
            <a:normAutofit/>
          </a:bodyPr>
          <a:lstStyle/>
          <a:p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Внешние сущности: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</a:t>
            </a:r>
            <a:r>
              <a:rPr lang="ru-RU" sz="16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Клиент</a:t>
            </a:r>
            <a:r>
              <a:rPr lang="ru-RU" sz="16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– покупатель, оформляет заказ и возвраты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 Поставщик</a:t>
            </a:r>
            <a:r>
              <a:rPr lang="ru-RU" sz="16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– поставляет товар, предоставляет информацию о нём.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 Бухгалтер</a:t>
            </a:r>
            <a:r>
              <a:rPr lang="ru-RU" sz="16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– получает финансовую отчётность.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 Юрист</a:t>
            </a:r>
            <a:r>
              <a:rPr lang="ru-RU" sz="16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– получает данные о проблемных сделках.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 Продавец</a:t>
            </a:r>
            <a:r>
              <a:rPr lang="ru-RU" sz="1600" b="0" i="0" u="none" strike="noStrike" dirty="0">
                <a:solidFill>
                  <a:srgbClr val="0F1115"/>
                </a:solidFill>
                <a:effectLst/>
                <a:latin typeface="quote-cjk-patch"/>
              </a:rPr>
              <a:t> – взаимодействует с клиентом, передаёт информацию о спросе.</a:t>
            </a:r>
          </a:p>
          <a:p>
            <a:pPr algn="l"/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D80E5BCE-8973-DAB3-1CBE-2EA2F0DF96BF}"/>
              </a:ext>
            </a:extLst>
          </p:cNvPr>
          <p:cNvSpPr txBox="1">
            <a:spLocks/>
          </p:cNvSpPr>
          <p:nvPr/>
        </p:nvSpPr>
        <p:spPr>
          <a:xfrm>
            <a:off x="4572000" y="833719"/>
            <a:ext cx="3736428" cy="1285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1600" b="1" dirty="0">
              <a:solidFill>
                <a:srgbClr val="0F1115"/>
              </a:solidFill>
              <a:latin typeface="quote-cjk-patch"/>
            </a:endParaRPr>
          </a:p>
          <a:p>
            <a:r>
              <a:rPr lang="ru-RU" sz="1600" b="1" dirty="0">
                <a:solidFill>
                  <a:srgbClr val="0F1115"/>
                </a:solidFill>
                <a:latin typeface="quote-cjk-patch"/>
              </a:rPr>
              <a:t>Основной процесс: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F1115"/>
                </a:solidFill>
                <a:latin typeface="quote-cjk-patch"/>
              </a:rPr>
              <a:t> Управление продажами, закупками и учётом товаров.</a:t>
            </a:r>
          </a:p>
        </p:txBody>
      </p:sp>
    </p:spTree>
    <p:extLst>
      <p:ext uri="{BB962C8B-B14F-4D97-AF65-F5344CB8AC3E}">
        <p14:creationId xmlns:p14="http://schemas.microsoft.com/office/powerpoint/2010/main" val="2001597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r>
              <a:rPr lang="ru-RU" sz="1700" b="1" dirty="0">
                <a:solidFill>
                  <a:schemeClr val="tx1"/>
                </a:solidFill>
                <a:latin typeface="quote-cjk-patch"/>
              </a:rPr>
              <a:t>Для Продавца: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quote-cjk-patch"/>
              </a:rPr>
              <a:t>Автоматизация рутинных операций по продажам.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chemeClr val="tx1"/>
                </a:solidFill>
                <a:latin typeface="quote-cjk-patch"/>
              </a:rPr>
              <a:t>Централизованный доступ к данным о товарах и остатках.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85000" lnSpcReduction="10000"/>
          </a:bodyPr>
          <a:lstStyle/>
          <a:p>
            <a:pPr algn="l"/>
            <a:r>
              <a:rPr lang="ru-RU" sz="2000" b="1" i="0" u="none" strike="noStrike" dirty="0">
                <a:effectLst/>
                <a:latin typeface="quote-cjk-patch"/>
              </a:rPr>
              <a:t>Для Бухгалтера:</a:t>
            </a:r>
            <a:endParaRPr lang="ru-RU" sz="2000" b="0" i="0" u="none" strike="noStrike" dirty="0">
              <a:effectLst/>
              <a:latin typeface="quote-cjk-patch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quote-cjk-patch"/>
              </a:rPr>
              <a:t>Автоматическое формирование финансовой и налоговой отчётности.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quote-cjk-patch"/>
              </a:rPr>
              <a:t>Получение точных данных о доходах/расходах в режиме реального времени.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14" y="1059322"/>
            <a:ext cx="3897084" cy="3686849"/>
          </a:xfrm>
        </p:spPr>
        <p:txBody>
          <a:bodyPr>
            <a:normAutofit fontScale="92500"/>
          </a:bodyPr>
          <a:lstStyle/>
          <a:p>
            <a:r>
              <a:rPr lang="ru-RU" sz="2000" b="1" i="0" u="none" strike="noStrike" dirty="0">
                <a:effectLst/>
                <a:latin typeface="quote-cjk-patch"/>
              </a:rPr>
              <a:t>Для Клиента:</a:t>
            </a:r>
            <a:endParaRPr lang="ru-RU" sz="2000" b="0" i="0" u="none" strike="noStrike" dirty="0">
              <a:effectLst/>
              <a:latin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quote-cjk-patch"/>
              </a:rPr>
              <a:t>Быстрое оформление заказов и прозрачная процедура возврата.</a:t>
            </a:r>
            <a:endParaRPr lang="ru-RU" sz="2000" b="1" i="0" u="none" strike="noStrike" dirty="0">
              <a:effectLst/>
              <a:latin typeface="quote-cjk-patch"/>
            </a:endParaRPr>
          </a:p>
          <a:p>
            <a:r>
              <a:rPr lang="ru-RU" sz="2000" b="1" i="0" u="none" strike="noStrike" dirty="0">
                <a:effectLst/>
                <a:latin typeface="quote-cjk-patch"/>
              </a:rPr>
              <a:t>Для Юриста:</a:t>
            </a:r>
            <a:endParaRPr lang="ru-RU" sz="2000" b="0" i="0" u="none" strike="noStrike" dirty="0">
              <a:effectLst/>
              <a:latin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quote-cjk-patch"/>
              </a:rPr>
              <a:t>Своевременное получение информации о проблемных сделках для их правовой оценки.</a:t>
            </a:r>
          </a:p>
          <a:p>
            <a:r>
              <a:rPr lang="ru-RU" sz="2000" b="1" i="0" u="none" strike="noStrike" dirty="0">
                <a:effectLst/>
                <a:latin typeface="quote-cjk-patch"/>
              </a:rPr>
              <a:t>Для Поставщика:</a:t>
            </a:r>
            <a:endParaRPr lang="ru-RU" sz="2000" b="0" i="0" u="none" strike="noStrike" dirty="0">
              <a:effectLst/>
              <a:latin typeface="quote-cjk-patch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effectLst/>
                <a:latin typeface="quote-cjk-patch"/>
              </a:rPr>
              <a:t>Чёткое планирование закупок и автоматизированное взаимодействие по поставкам.</a:t>
            </a: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Назначение ИС</a:t>
            </a: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334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sz="2800" b="1" i="0" u="none" strike="noStrike" dirty="0">
                <a:solidFill>
                  <a:srgbClr val="0F1115"/>
                </a:solidFill>
                <a:effectLst/>
                <a:latin typeface="quote-cjk-patch"/>
              </a:rPr>
              <a:t>Потоки данных между внешними сущностями и системой</a:t>
            </a:r>
            <a:endParaRPr lang="ru-RU" sz="2600" dirty="0"/>
          </a:p>
        </p:txBody>
      </p:sp>
      <p:graphicFrame>
        <p:nvGraphicFramePr>
          <p:cNvPr id="6" name="Объект 3">
            <a:extLst>
              <a:ext uri="{FF2B5EF4-FFF2-40B4-BE49-F238E27FC236}">
                <a16:creationId xmlns:a16="http://schemas.microsoft.com/office/drawing/2014/main" id="{E934BDFD-BB46-2AE4-925C-D7CBA532CC1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54893380"/>
              </p:ext>
            </p:extLst>
          </p:nvPr>
        </p:nvGraphicFramePr>
        <p:xfrm>
          <a:off x="457200" y="790174"/>
          <a:ext cx="8273845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445">
                  <a:extLst>
                    <a:ext uri="{9D8B030D-6E8A-4147-A177-3AD203B41FA5}">
                      <a16:colId xmlns:a16="http://schemas.microsoft.com/office/drawing/2014/main" val="3001747666"/>
                    </a:ext>
                  </a:extLst>
                </a:gridCol>
                <a:gridCol w="2745338">
                  <a:extLst>
                    <a:ext uri="{9D8B030D-6E8A-4147-A177-3AD203B41FA5}">
                      <a16:colId xmlns:a16="http://schemas.microsoft.com/office/drawing/2014/main" val="2413668914"/>
                    </a:ext>
                  </a:extLst>
                </a:gridCol>
                <a:gridCol w="2741062">
                  <a:extLst>
                    <a:ext uri="{9D8B030D-6E8A-4147-A177-3AD203B41FA5}">
                      <a16:colId xmlns:a16="http://schemas.microsoft.com/office/drawing/2014/main" val="2540815313"/>
                    </a:ext>
                  </a:extLst>
                </a:gridCol>
              </a:tblGrid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сущность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Входы в систему (что предоставляет)</a:t>
                      </a:r>
                      <a:endParaRPr lang="ru-R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0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Выходы из системы (что получает)</a:t>
                      </a:r>
                      <a:endParaRPr lang="ru-R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311622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Клиент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Заказ, Требование на возврат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Подтверждённый заказ (чек), Статус возврата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679396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Продавец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Данные о продаже, Информация о спросе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Отчёт по продажам, Данные об остатках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547919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Бухгалтер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Запрос финансовых данных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Финансовый отчёт, Налоговая отчётность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720759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Юрист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Запрос данных по спорной сделке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Отчёт о проблемных /спорных сделках.</a:t>
                      </a:r>
                      <a:b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Вывод/решение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608126"/>
                  </a:ext>
                </a:extLst>
              </a:tr>
              <a:tr h="535542">
                <a:tc>
                  <a:txBody>
                    <a:bodyPr/>
                    <a:lstStyle/>
                    <a:p>
                      <a:r>
                        <a:rPr lang="ru-RU" sz="2000" b="1" dirty="0"/>
                        <a:t>Поставщик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Накладная на поставку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Заказ на поставку, План закупок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69949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188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А-0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5156165-1CA0-2BFA-6320-90BB53FD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08" y="722207"/>
            <a:ext cx="8305983" cy="428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5602</TotalTime>
  <Words>635</Words>
  <Application>Microsoft Macintosh PowerPoint</Application>
  <PresentationFormat>Экран (16:9)</PresentationFormat>
  <Paragraphs>91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Golos Text</vt:lpstr>
      <vt:lpstr>Golos Text DemiBold</vt:lpstr>
      <vt:lpstr>quote-cjk-patch</vt:lpstr>
      <vt:lpstr>Тема Office</vt:lpstr>
      <vt:lpstr>Магазин «Дюймовочка»</vt:lpstr>
      <vt:lpstr>Цель   </vt:lpstr>
      <vt:lpstr>Методы и средства   </vt:lpstr>
      <vt:lpstr>Задачи</vt:lpstr>
      <vt:lpstr>Презентация PowerPoint</vt:lpstr>
      <vt:lpstr>Внешние сущности и основной процесс</vt:lpstr>
      <vt:lpstr>Назначение ИС</vt:lpstr>
      <vt:lpstr>Потоки данных между внешними сущностями и системой</vt:lpstr>
      <vt:lpstr>А-0</vt:lpstr>
      <vt:lpstr>Матрица списка событий</vt:lpstr>
      <vt:lpstr>А0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Котков Дмитрий Александрович</cp:lastModifiedBy>
  <cp:revision>112</cp:revision>
  <dcterms:created xsi:type="dcterms:W3CDTF">2014-06-27T12:30:22Z</dcterms:created>
  <dcterms:modified xsi:type="dcterms:W3CDTF">2025-10-10T14:48:42Z</dcterms:modified>
</cp:coreProperties>
</file>